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handoutMasterIdLst>
    <p:handoutMasterId r:id="rId4"/>
  </p:handoutMasterIdLst>
  <p:sldIdLst>
    <p:sldId id="258" r:id="rId2"/>
    <p:sldId id="2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70"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E4F73A-C8F2-4893-AC77-1E382347EABA}" type="datetimeFigureOut">
              <a:rPr lang="en-US" smtClean="0"/>
              <a:pPr/>
              <a:t>5/10/2010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9B383E-9347-4F6A-A244-6255EC8C5C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 name="Rectangle 16"/>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Date Placeholder 9"/>
          <p:cNvSpPr>
            <a:spLocks noGrp="1"/>
          </p:cNvSpPr>
          <p:nvPr>
            <p:ph type="dt" sz="half" idx="10"/>
          </p:nvPr>
        </p:nvSpPr>
        <p:spPr/>
        <p:txBody>
          <a:bodyPr rtlCol="0"/>
          <a:lstStyle/>
          <a:p>
            <a:fld id="{12B22809-1B59-499B-8E47-9B1CF5A012E9}" type="datetimeFigureOut">
              <a:rPr lang="en-US" smtClean="0"/>
              <a:pPr/>
              <a:t>5/10/2010</a:t>
            </a:fld>
            <a:endParaRPr lang="en-US"/>
          </a:p>
        </p:txBody>
      </p:sp>
      <p:sp>
        <p:nvSpPr>
          <p:cNvPr id="11" name="Slide Number Placeholder 10"/>
          <p:cNvSpPr>
            <a:spLocks noGrp="1"/>
          </p:cNvSpPr>
          <p:nvPr>
            <p:ph type="sldNum" sz="quarter" idx="11"/>
          </p:nvPr>
        </p:nvSpPr>
        <p:spPr/>
        <p:txBody>
          <a:bodyPr rtlCol="0"/>
          <a:lstStyle/>
          <a:p>
            <a:fld id="{8B86A0B9-6491-4EAC-BE26-3A012ADA4441}" type="slidenum">
              <a:rPr lang="en-US" smtClean="0"/>
              <a:pPr/>
              <a:t>‹#›</a:t>
            </a:fld>
            <a:endParaRPr lang="en-US"/>
          </a:p>
        </p:txBody>
      </p:sp>
      <p:sp>
        <p:nvSpPr>
          <p:cNvPr id="12" name="Footer Placeholder 11"/>
          <p:cNvSpPr>
            <a:spLocks noGrp="1"/>
          </p:cNvSpPr>
          <p:nvPr>
            <p:ph type="ftr" sz="quarter" idx="12"/>
          </p:nvPr>
        </p:nvSpPr>
        <p:spPr/>
        <p:txBody>
          <a:bodyPr rtlCol="0"/>
          <a:lstStyle/>
          <a:p>
            <a:endParaRPr lang="en-US"/>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066800"/>
            <a:ext cx="8305800" cy="1295400"/>
          </a:xfrm>
        </p:spPr>
        <p:txBody>
          <a:bodyPr anchor="ctr" anchorCtr="0">
            <a:noAutofit/>
          </a:bodyPr>
          <a:lstStyle>
            <a:lvl1pPr algn="l">
              <a:defRPr sz="4800" cap="all" spc="-100" baseline="0">
                <a:solidFill>
                  <a:srgbClr val="FFFFFF"/>
                </a:solidFill>
              </a:defRPr>
            </a:lvl1pPr>
          </a:lstStyle>
          <a:p>
            <a:r>
              <a:rPr lang="en-US" smtClean="0"/>
              <a:t>Click to edit Master title style</a:t>
            </a:r>
            <a:endParaRPr lang="en-US" dirty="0"/>
          </a:p>
        </p:txBody>
      </p:sp>
    </p:spTree>
  </p:cSld>
  <p:clrMapOvr>
    <a:masterClrMapping/>
  </p:clrMapOvr>
  <p:transition>
    <p:cover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96EBA-6BB6-45BD-A8B6-FCF9DC835F39}" type="datetimeFigureOut">
              <a:rPr lang="en-US" smtClean="0"/>
              <a:pPr/>
              <a:t>5/10/2010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4828A-25F9-4BE4-A29E-85B51343F858}" type="slidenum">
              <a:rPr lang="en-US" smtClean="0"/>
              <a:pPr/>
              <a:t>‹#›</a:t>
            </a:fld>
            <a:endParaRPr lang="en-US"/>
          </a:p>
        </p:txBody>
      </p:sp>
    </p:spTree>
  </p:cSld>
  <p:clrMapOvr>
    <a:masterClrMapping/>
  </p:clrMapOvr>
  <p:transition>
    <p:cover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B02A5-4FE5-49D9-9E24-09F23B90C450}" type="datetimeFigureOut">
              <a:rPr lang="en-US" smtClean="0"/>
              <a:pPr/>
              <a:t>5/10/2010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transition>
    <p:cover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457200" y="158926"/>
            <a:ext cx="8229600" cy="1143000"/>
          </a:xfrm>
        </p:spPr>
        <p:txBody>
          <a:bodyPr anchor="ctr" anchorCtr="0"/>
          <a:lstStyle>
            <a:lvl1pPr>
              <a:defRPr b="1">
                <a:solidFill>
                  <a:schemeClr val="tx2"/>
                </a:solidFill>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524000"/>
            <a:ext cx="8229600" cy="4572000"/>
          </a:xfrm>
        </p:spPr>
        <p:txBody>
          <a:bodyPr/>
          <a:lstStyle>
            <a:lvl1pPr>
              <a:defRPr b="1"/>
            </a:lvl1pPr>
            <a:lvl2pPr>
              <a:defRPr b="1"/>
            </a:lvl2pPr>
            <a:lvl3pPr>
              <a:defRPr b="1"/>
            </a:lvl3pPr>
            <a:lvl4pPr>
              <a:defRPr b="1"/>
            </a:lvl4pPr>
            <a:lvl5pP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cover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6" name="Rectangle 25"/>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Date Placeholder 3"/>
          <p:cNvSpPr>
            <a:spLocks noGrp="1"/>
          </p:cNvSpPr>
          <p:nvPr>
            <p:ph type="dt" sz="half" idx="10"/>
          </p:nvPr>
        </p:nvSpPr>
        <p:spPr/>
        <p:txBody>
          <a:bodyPr/>
          <a:lstStyle/>
          <a:p>
            <a:fld id="{54AB02A5-4FE5-49D9-9E24-09F23B90C450}" type="datetimeFigureOut">
              <a:rPr lang="en-US" smtClean="0"/>
              <a:pPr/>
              <a:t>5/10/2010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cSld>
  <p:clrMapOvr>
    <a:masterClrMapping/>
  </p:clrMapOvr>
  <p:transition>
    <p:cover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12B22809-1B59-499B-8E47-9B1CF5A012E9}" type="datetimeFigureOut">
              <a:rPr lang="en-US" smtClean="0"/>
              <a:pPr/>
              <a:t>5/10/2010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86A0B9-6491-4EAC-BE26-3A012ADA4441}"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cover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fld id="{54AB02A5-4FE5-49D9-9E24-09F23B90C450}" type="datetimeFigureOut">
              <a:rPr lang="en-US" smtClean="0"/>
              <a:pPr/>
              <a:t>5/10/2010</a:t>
            </a:fld>
            <a:endParaRPr lang="en-US"/>
          </a:p>
        </p:txBody>
      </p:sp>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quarter" idx="2"/>
          </p:nvPr>
        </p:nvSpPr>
        <p:spPr>
          <a:xfrm>
            <a:off x="457200"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Tree>
  </p:cSld>
  <p:clrMapOvr>
    <a:masterClrMapping/>
  </p:clrMapOvr>
  <p:transition>
    <p:cover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Date Placeholder 2"/>
          <p:cNvSpPr>
            <a:spLocks noGrp="1"/>
          </p:cNvSpPr>
          <p:nvPr>
            <p:ph type="dt" sz="half" idx="10"/>
          </p:nvPr>
        </p:nvSpPr>
        <p:spPr/>
        <p:txBody>
          <a:bodyPr/>
          <a:lstStyle/>
          <a:p>
            <a:fld id="{12B22809-1B59-499B-8E47-9B1CF5A012E9}" type="datetimeFigureOut">
              <a:rPr lang="en-US" smtClean="0"/>
              <a:pPr/>
              <a:t>5/10/2010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86A0B9-6491-4EAC-BE26-3A012ADA4441}"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cover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22809-1B59-499B-8E47-9B1CF5A012E9}" type="datetimeFigureOut">
              <a:rPr lang="en-US" smtClean="0"/>
              <a:pPr/>
              <a:t>5/10/2010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86A0B9-6491-4EAC-BE26-3A012ADA4441}" type="slidenum">
              <a:rPr lang="en-US" smtClean="0"/>
              <a:pPr/>
              <a:t>‹#›</a:t>
            </a:fld>
            <a:endParaRPr lang="en-US"/>
          </a:p>
        </p:txBody>
      </p:sp>
    </p:spTree>
  </p:cSld>
  <p:clrMapOvr>
    <a:masterClrMapping/>
  </p:clrMapOvr>
  <p:transition>
    <p:cover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Oval 19"/>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1" name="Oval 20"/>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Oval 21"/>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Oval 22"/>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Oval 2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Oval 2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Oval 2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Date Placeholder 4"/>
          <p:cNvSpPr>
            <a:spLocks noGrp="1"/>
          </p:cNvSpPr>
          <p:nvPr>
            <p:ph type="dt" sz="half" idx="10"/>
          </p:nvPr>
        </p:nvSpPr>
        <p:spPr/>
        <p:txBody>
          <a:bodyPr/>
          <a:lstStyle/>
          <a:p>
            <a:fld id="{54AB02A5-4FE5-49D9-9E24-09F23B90C450}" type="datetimeFigureOut">
              <a:rPr lang="en-US" smtClean="0"/>
              <a:pPr/>
              <a:t>5/10/2010</a:t>
            </a:fld>
            <a:endParaRPr lang="en-US"/>
          </a:p>
        </p:txBody>
      </p:sp>
      <p:sp>
        <p:nvSpPr>
          <p:cNvPr id="6" name="Footer Placeholder 5"/>
          <p:cNvSpPr>
            <a:spLocks noGrp="1"/>
          </p:cNvSpPr>
          <p:nvPr>
            <p:ph type="ftr" sz="quarter" idx="11"/>
          </p:nvPr>
        </p:nvSpPr>
        <p:spPr>
          <a:xfrm>
            <a:off x="2286000" y="6357144"/>
            <a:ext cx="3429000" cy="384048"/>
          </a:xfrm>
        </p:spPr>
        <p:txBody>
          <a:bodyPr/>
          <a:lstStyle/>
          <a:p>
            <a:endParaRPr kumimoji="0"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6294C92D-0306-4E69-9CD3-20855E849650}" type="slidenum">
              <a:rPr kumimoji="0" lang="en-US" smtClean="0"/>
              <a:pPr/>
              <a:t>‹#›</a:t>
            </a:fld>
            <a:endParaRPr kumimoji="0" lang="en-US"/>
          </a:p>
        </p:txBody>
      </p:sp>
      <p:sp>
        <p:nvSpPr>
          <p:cNvPr id="29" name="Content Placeholder 28"/>
          <p:cNvSpPr>
            <a:spLocks noGrp="1"/>
          </p:cNvSpPr>
          <p:nvPr>
            <p:ph sz="quarter" idx="1"/>
          </p:nvPr>
        </p:nvSpPr>
        <p:spPr>
          <a:xfrm>
            <a:off x="2743200" y="228600"/>
            <a:ext cx="6248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301752" y="1600200"/>
            <a:ext cx="2057400" cy="3733800"/>
          </a:xfrm>
        </p:spPr>
        <p:txBody>
          <a:bodyPr tIns="45720" bIns="45720" anchor="t" anchorCtr="0"/>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301752" y="384048"/>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transition>
    <p:cover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5" name="Rectangle 2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Oval 2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Rectangle 2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0" name="Oval 2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Oval 3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4" name="Oval 3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Oval 3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Oval 3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Oval 20"/>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54AB02A5-4FE5-49D9-9E24-09F23B90C450}" type="datetimeFigureOut">
              <a:rPr lang="en-US" smtClean="0"/>
              <a:pPr/>
              <a:t>5/10/2010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6294C92D-0306-4E69-9CD3-20855E849650}" type="slidenum">
              <a:rPr kumimoji="0" lang="en-US" smtClean="0"/>
              <a:pPr/>
              <a:t>‹#›</a:t>
            </a:fld>
            <a:endParaRPr kumimoji="0" lang="en-US"/>
          </a:p>
        </p:txBody>
      </p:sp>
      <p:sp>
        <p:nvSpPr>
          <p:cNvPr id="2" name="Title 1"/>
          <p:cNvSpPr>
            <a:spLocks noGrp="1"/>
          </p:cNvSpPr>
          <p:nvPr>
            <p:ph type="title"/>
          </p:nvPr>
        </p:nvSpPr>
        <p:spPr>
          <a:xfrm>
            <a:off x="304800" y="381000"/>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04800" y="1600200"/>
            <a:ext cx="2057400" cy="4267200"/>
          </a:xfrm>
        </p:spPr>
        <p:txBody>
          <a:bodyPr anchor="t" anchorCtr="0"/>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p:cover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357144"/>
            <a:ext cx="2974848" cy="384048"/>
          </a:xfrm>
          <a:prstGeom prst="rect">
            <a:avLst/>
          </a:prstGeom>
        </p:spPr>
        <p:txBody>
          <a:bodyPr vert="horz" anchor="ctr" anchorCtr="0"/>
          <a:lstStyle>
            <a:lvl1pPr algn="l">
              <a:defRPr sz="1400">
                <a:solidFill>
                  <a:schemeClr val="tx2"/>
                </a:solidFill>
              </a:defRPr>
            </a:lvl1pPr>
          </a:lstStyle>
          <a:p>
            <a:fld id="{12B22809-1B59-499B-8E47-9B1CF5A012E9}" type="datetimeFigureOut">
              <a:rPr lang="en-US" smtClean="0"/>
              <a:pPr/>
              <a:t>5/10/2010</a:t>
            </a:fld>
            <a:endParaRPr lang="en-US"/>
          </a:p>
        </p:txBody>
      </p:sp>
      <p:sp>
        <p:nvSpPr>
          <p:cNvPr id="10" name="Footer Placeholder 9"/>
          <p:cNvSpPr>
            <a:spLocks noGrp="1"/>
          </p:cNvSpPr>
          <p:nvPr>
            <p:ph type="ftr" sz="quarter" idx="3"/>
          </p:nvPr>
        </p:nvSpPr>
        <p:spPr>
          <a:xfrm>
            <a:off x="2133600" y="6357144"/>
            <a:ext cx="3581400" cy="384048"/>
          </a:xfrm>
          <a:prstGeom prst="rect">
            <a:avLst/>
          </a:prstGeom>
        </p:spPr>
        <p:txBody>
          <a:bodyPr vert="horz" anchor="ctr" anchorCtr="0"/>
          <a:lstStyle>
            <a:lvl1pPr algn="r">
              <a:defRPr sz="1400">
                <a:solidFill>
                  <a:schemeClr val="tx2"/>
                </a:solidFill>
              </a:defRPr>
            </a:lvl1pPr>
          </a:lstStyle>
          <a:p>
            <a:endParaRPr lang="en-US"/>
          </a:p>
        </p:txBody>
      </p:sp>
      <p:sp>
        <p:nvSpPr>
          <p:cNvPr id="22" name="Slide Number Placeholder 21"/>
          <p:cNvSpPr>
            <a:spLocks noGrp="1"/>
          </p:cNvSpPr>
          <p:nvPr>
            <p:ph type="sldNum" sz="quarter" idx="4"/>
          </p:nvPr>
        </p:nvSpPr>
        <p:spPr>
          <a:xfrm>
            <a:off x="155448" y="6315075"/>
            <a:ext cx="1188720" cy="457200"/>
          </a:xfrm>
          <a:prstGeom prst="rect">
            <a:avLst/>
          </a:prstGeom>
          <a:noFill/>
        </p:spPr>
        <p:txBody>
          <a:bodyPr vert="horz" lIns="0" tIns="0" rIns="0" bIns="0" anchor="ctr" anchorCtr="1">
            <a:normAutofit/>
          </a:bodyPr>
          <a:lstStyle>
            <a:lvl1pPr algn="ctr">
              <a:defRPr sz="2800">
                <a:solidFill>
                  <a:schemeClr val="tx2"/>
                </a:solidFill>
              </a:defRPr>
            </a:lvl1pPr>
          </a:lstStyle>
          <a:p>
            <a:fld id="{8B86A0B9-6491-4EAC-BE26-3A012ADA4441}" type="slidenum">
              <a:rPr lang="en-US" smtClean="0"/>
              <a:pPr/>
              <a:t>‹#›</a:t>
            </a:fld>
            <a:endParaRPr lang="en-US"/>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cover dir="r"/>
  </p:transition>
  <p:timing>
    <p:tnLst>
      <p:par>
        <p:cTn id="1" dur="indefinite" restart="never" nodeType="tmRoot"/>
      </p:par>
    </p:tnLst>
  </p:timing>
  <p:txStyles>
    <p:titleStyle>
      <a:lvl1pPr algn="l" rtl="0" eaLnBrk="1" latinLnBrk="0" hangingPunct="1">
        <a:spcBef>
          <a:spcPct val="0"/>
        </a:spcBef>
        <a:buNone/>
        <a:defRPr sz="3800" kern="1200" spc="-100" baseline="0">
          <a:solidFill>
            <a:schemeClr val="tx2"/>
          </a:solidFill>
          <a:latin typeface="+mj-lt"/>
          <a:ea typeface="+mj-ea"/>
          <a:cs typeface="+mj-cs"/>
        </a:defRPr>
      </a:lvl1pPr>
    </p:titleStyle>
    <p:bodyStyle>
      <a:lvl1pPr marL="274320" indent="-274320" algn="l" rtl="0" eaLnBrk="1" latinLnBrk="0" hangingPunct="1">
        <a:spcBef>
          <a:spcPts val="700"/>
        </a:spcBef>
        <a:buClr>
          <a:schemeClr val="accent2"/>
        </a:buClr>
        <a:buSzPct val="85000"/>
        <a:buFont typeface="Wingdings 2"/>
        <a:buChar char=""/>
        <a:defRPr sz="2800" kern="1200">
          <a:solidFill>
            <a:schemeClr val="tx1"/>
          </a:solidFill>
          <a:latin typeface="+mn-lt"/>
          <a:ea typeface="+mn-ea"/>
          <a:cs typeface="+mn-cs"/>
        </a:defRPr>
      </a:lvl1pPr>
      <a:lvl2pPr marL="640080" indent="-274320" algn="l" rtl="0" eaLnBrk="1" latinLnBrk="0" hangingPunct="1">
        <a:spcBef>
          <a:spcPts val="600"/>
        </a:spcBef>
        <a:buClr>
          <a:schemeClr val="accent1"/>
        </a:buClr>
        <a:buSzPct val="85000"/>
        <a:buFont typeface="Wingdings 2"/>
        <a:buChar char=""/>
        <a:defRPr sz="2500" kern="1200">
          <a:solidFill>
            <a:schemeClr val="tx1"/>
          </a:solidFill>
          <a:latin typeface="+mn-lt"/>
          <a:ea typeface="+mn-ea"/>
          <a:cs typeface="+mn-cs"/>
        </a:defRPr>
      </a:lvl2pPr>
      <a:lvl3pPr marL="1005840" indent="-228600" algn="l" rtl="0" eaLnBrk="1" latinLnBrk="0" hangingPunct="1">
        <a:spcBef>
          <a:spcPts val="500"/>
        </a:spcBef>
        <a:buClr>
          <a:schemeClr val="accent3"/>
        </a:buClr>
        <a:buSzPct val="85000"/>
        <a:buFont typeface="Wingdings 2"/>
        <a:buChar char=""/>
        <a:defRPr sz="2200" kern="1200">
          <a:solidFill>
            <a:schemeClr val="tx1"/>
          </a:solidFill>
          <a:latin typeface="+mn-lt"/>
          <a:ea typeface="+mn-ea"/>
          <a:cs typeface="+mn-cs"/>
        </a:defRPr>
      </a:lvl3pPr>
      <a:lvl4pPr marL="1280160" indent="-228600" algn="l" rtl="0" eaLnBrk="1" latinLnBrk="0" hangingPunct="1">
        <a:spcBef>
          <a:spcPts val="400"/>
        </a:spcBef>
        <a:buClr>
          <a:schemeClr val="accent4"/>
        </a:buClr>
        <a:buFont typeface="Wingdings"/>
        <a:buChar char="§"/>
        <a:defRPr sz="2000" kern="1200">
          <a:solidFill>
            <a:schemeClr val="tx1"/>
          </a:solidFill>
          <a:latin typeface="+mn-lt"/>
          <a:ea typeface="+mn-ea"/>
          <a:cs typeface="+mn-cs"/>
        </a:defRPr>
      </a:lvl4pPr>
      <a:lvl5pPr marL="1554480" indent="-228600" algn="l" rtl="0" eaLnBrk="1" latinLnBrk="0" hangingPunct="1">
        <a:spcBef>
          <a:spcPct val="20000"/>
        </a:spcBef>
        <a:buClr>
          <a:schemeClr val="accent5"/>
        </a:buClr>
        <a:buFont typeface="Wingdings"/>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926"/>
            <a:ext cx="8458200" cy="1143000"/>
          </a:xfrm>
        </p:spPr>
        <p:txBody>
          <a:bodyPr>
            <a:normAutofit/>
          </a:bodyPr>
          <a:lstStyle/>
          <a:p>
            <a:r>
              <a:rPr lang="en-US" sz="3200" u="sng" dirty="0" smtClean="0"/>
              <a:t>THE</a:t>
            </a:r>
            <a:r>
              <a:rPr lang="en-US" sz="3200" dirty="0" smtClean="0"/>
              <a:t> hot 1A case: </a:t>
            </a:r>
            <a:r>
              <a:rPr lang="en-US" sz="3200" i="1" dirty="0" smtClean="0">
                <a:solidFill>
                  <a:srgbClr val="FFFF00"/>
                </a:solidFill>
              </a:rPr>
              <a:t>Citizens United v. Federal Elections Commission </a:t>
            </a:r>
            <a:r>
              <a:rPr lang="en-US" sz="3200" dirty="0" smtClean="0">
                <a:solidFill>
                  <a:srgbClr val="FFFF00"/>
                </a:solidFill>
              </a:rPr>
              <a:t>(Jan. 21, 2010)</a:t>
            </a:r>
            <a:endParaRPr lang="en-US" sz="3200" dirty="0">
              <a:solidFill>
                <a:srgbClr val="FFFF00"/>
              </a:solidFill>
            </a:endParaRPr>
          </a:p>
        </p:txBody>
      </p:sp>
      <p:sp>
        <p:nvSpPr>
          <p:cNvPr id="3" name="Content Placeholder 2"/>
          <p:cNvSpPr>
            <a:spLocks noGrp="1"/>
          </p:cNvSpPr>
          <p:nvPr>
            <p:ph sz="quarter" idx="1"/>
          </p:nvPr>
        </p:nvSpPr>
        <p:spPr>
          <a:xfrm>
            <a:off x="457200" y="1524000"/>
            <a:ext cx="8382000" cy="5105400"/>
          </a:xfrm>
        </p:spPr>
        <p:txBody>
          <a:bodyPr>
            <a:normAutofit lnSpcReduction="10000"/>
          </a:bodyPr>
          <a:lstStyle/>
          <a:p>
            <a:r>
              <a:rPr lang="en-US" dirty="0" smtClean="0"/>
              <a:t>“Hillary: The Movie”</a:t>
            </a:r>
          </a:p>
          <a:p>
            <a:r>
              <a:rPr lang="en-US" dirty="0" smtClean="0"/>
              <a:t>At issue: Whether federal campaign finance laws apply to a critical feature-length film about Senator Hillary Clinton intended to be shown in theaters and on-demand to cable subscribers</a:t>
            </a:r>
          </a:p>
          <a:p>
            <a:r>
              <a:rPr lang="en-US" dirty="0" smtClean="0"/>
              <a:t>After hearing argument last Term, the Court ordered re-argument, to focus</a:t>
            </a:r>
            <a:br>
              <a:rPr lang="en-US" dirty="0" smtClean="0"/>
            </a:br>
            <a:r>
              <a:rPr lang="en-US" dirty="0" smtClean="0"/>
              <a:t>on the constitutionality of</a:t>
            </a:r>
            <a:br>
              <a:rPr lang="en-US" dirty="0" smtClean="0"/>
            </a:br>
            <a:r>
              <a:rPr lang="en-US" dirty="0" smtClean="0"/>
              <a:t>limiting corporations’</a:t>
            </a:r>
            <a:br>
              <a:rPr lang="en-US" dirty="0" smtClean="0"/>
            </a:br>
            <a:r>
              <a:rPr lang="en-US" dirty="0" smtClean="0"/>
              <a:t>independent spending during</a:t>
            </a:r>
            <a:br>
              <a:rPr lang="en-US" dirty="0" smtClean="0"/>
            </a:br>
            <a:r>
              <a:rPr lang="en-US" dirty="0" smtClean="0"/>
              <a:t>campaigns for the Presidency</a:t>
            </a:r>
            <a:br>
              <a:rPr lang="en-US" dirty="0" smtClean="0"/>
            </a:br>
            <a:r>
              <a:rPr lang="en-US" dirty="0" smtClean="0"/>
              <a:t>and Congress</a:t>
            </a:r>
          </a:p>
          <a:p>
            <a:endParaRPr lang="en-US" dirty="0" smtClean="0">
              <a:sym typeface="Wingdings" pitchFamily="2" charset="2"/>
            </a:endParaRPr>
          </a:p>
        </p:txBody>
      </p:sp>
      <p:pic>
        <p:nvPicPr>
          <p:cNvPr id="7" name="Picture 6" descr="hillarymovie_D.jpg"/>
          <p:cNvPicPr>
            <a:picLocks noChangeAspect="1"/>
          </p:cNvPicPr>
          <p:nvPr/>
        </p:nvPicPr>
        <p:blipFill>
          <a:blip r:embed="rId2" cstate="print"/>
          <a:stretch>
            <a:fillRect/>
          </a:stretch>
        </p:blipFill>
        <p:spPr>
          <a:xfrm>
            <a:off x="5562600" y="4267200"/>
            <a:ext cx="3327400" cy="2209800"/>
          </a:xfrm>
          <a:prstGeom prst="rect">
            <a:avLst/>
          </a:prstGeom>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926"/>
            <a:ext cx="8458200" cy="1143000"/>
          </a:xfrm>
        </p:spPr>
        <p:txBody>
          <a:bodyPr>
            <a:normAutofit/>
          </a:bodyPr>
          <a:lstStyle/>
          <a:p>
            <a:r>
              <a:rPr lang="en-US" sz="3200" dirty="0" smtClean="0"/>
              <a:t>So long, campaign finance limitations for corporations and non-profits…</a:t>
            </a:r>
            <a:endParaRPr lang="en-US" sz="3200" dirty="0"/>
          </a:p>
        </p:txBody>
      </p:sp>
      <p:sp>
        <p:nvSpPr>
          <p:cNvPr id="3" name="Content Placeholder 2"/>
          <p:cNvSpPr>
            <a:spLocks noGrp="1"/>
          </p:cNvSpPr>
          <p:nvPr>
            <p:ph sz="quarter" idx="1"/>
          </p:nvPr>
        </p:nvSpPr>
        <p:spPr>
          <a:xfrm>
            <a:off x="457200" y="1371600"/>
            <a:ext cx="8458200" cy="5486400"/>
          </a:xfrm>
        </p:spPr>
        <p:txBody>
          <a:bodyPr>
            <a:normAutofit fontScale="92500" lnSpcReduction="20000"/>
          </a:bodyPr>
          <a:lstStyle/>
          <a:p>
            <a:r>
              <a:rPr lang="en-US" dirty="0" smtClean="0"/>
              <a:t>Decision came down along party lines, 5-4</a:t>
            </a:r>
          </a:p>
          <a:p>
            <a:pPr lvl="3"/>
            <a:r>
              <a:rPr lang="en-US" dirty="0" smtClean="0"/>
              <a:t>Majority opinion used the term “blog” for the first time!</a:t>
            </a:r>
          </a:p>
          <a:p>
            <a:r>
              <a:rPr lang="en-US" dirty="0" smtClean="0"/>
              <a:t>Kennedy: Restrictions on independent political spending cannot rely on the identity of the speaker</a:t>
            </a:r>
          </a:p>
          <a:p>
            <a:pPr lvl="3"/>
            <a:r>
              <a:rPr lang="en-US" dirty="0" smtClean="0">
                <a:sym typeface="Wingdings" pitchFamily="2" charset="2"/>
              </a:rPr>
              <a:t>Spending money = speaking</a:t>
            </a:r>
          </a:p>
          <a:p>
            <a:r>
              <a:rPr lang="en-US" dirty="0" smtClean="0">
                <a:sym typeface="Wingdings" pitchFamily="2" charset="2"/>
              </a:rPr>
              <a:t>Corporations are no longer barred from</a:t>
            </a:r>
            <a:br>
              <a:rPr lang="en-US" dirty="0" smtClean="0">
                <a:sym typeface="Wingdings" pitchFamily="2" charset="2"/>
              </a:rPr>
            </a:br>
            <a:r>
              <a:rPr lang="en-US" dirty="0" smtClean="0">
                <a:sym typeface="Wingdings" pitchFamily="2" charset="2"/>
              </a:rPr>
              <a:t>spending their own in-house cash on politics</a:t>
            </a:r>
          </a:p>
          <a:p>
            <a:pPr lvl="3"/>
            <a:r>
              <a:rPr lang="en-US" dirty="0" smtClean="0">
                <a:sym typeface="Wingdings" pitchFamily="2" charset="2"/>
              </a:rPr>
              <a:t>Application to labor unions?</a:t>
            </a:r>
          </a:p>
          <a:p>
            <a:r>
              <a:rPr lang="en-US" dirty="0" smtClean="0">
                <a:sym typeface="Wingdings" pitchFamily="2" charset="2"/>
              </a:rPr>
              <a:t>Bitter dissent by Stevens: Corporations</a:t>
            </a:r>
            <a:br>
              <a:rPr lang="en-US" dirty="0" smtClean="0">
                <a:sym typeface="Wingdings" pitchFamily="2" charset="2"/>
              </a:rPr>
            </a:br>
            <a:r>
              <a:rPr lang="en-US" dirty="0" smtClean="0">
                <a:sym typeface="Wingdings" pitchFamily="2" charset="2"/>
              </a:rPr>
              <a:t>should NOT be treated as human beings </a:t>
            </a:r>
          </a:p>
          <a:p>
            <a:pPr lvl="1"/>
            <a:r>
              <a:rPr lang="en-US" dirty="0" smtClean="0">
                <a:sym typeface="Wingdings" pitchFamily="2" charset="2"/>
              </a:rPr>
              <a:t> “The Court’s blinkered and aphoristic approach to the First Amendment may well promote corporate power at the cost of the individual and collective self-expression the Amendment was meant to serve. It will undoubtedly cripple the ability of ordinary citizens, Congress, and the States to adopt even limited measures to protect against corporate domination of the electoral process.”</a:t>
            </a:r>
          </a:p>
        </p:txBody>
      </p:sp>
      <p:pic>
        <p:nvPicPr>
          <p:cNvPr id="1027" name="Picture 3" descr="C:\Users\Ge\AppData\Local\Microsoft\Windows\Temporary Internet Files\Content.IE5\C4R20VY3\MCj04404090000[1].png"/>
          <p:cNvPicPr>
            <a:picLocks noChangeAspect="1" noChangeArrowheads="1"/>
          </p:cNvPicPr>
          <p:nvPr/>
        </p:nvPicPr>
        <p:blipFill>
          <a:blip r:embed="rId2" cstate="print"/>
          <a:srcRect/>
          <a:stretch>
            <a:fillRect/>
          </a:stretch>
        </p:blipFill>
        <p:spPr bwMode="auto">
          <a:xfrm>
            <a:off x="7010400" y="2514600"/>
            <a:ext cx="2133600" cy="2133600"/>
          </a:xfrm>
          <a:prstGeom prst="rect">
            <a:avLst/>
          </a:prstGeom>
          <a:noFill/>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rrenc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Currency</Template>
  <TotalTime>1197</TotalTime>
  <Words>124</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Currency</vt:lpstr>
      <vt:lpstr>THE hot 1A case: Citizens United v. Federal Elections Commission (Jan. 21, 2010)</vt:lpstr>
      <vt:lpstr>So long, campaign finance limitations for corporations and non-profits…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Law Update      Morro Bay 2009</dc:title>
  <dc:creator>Genelle</dc:creator>
  <cp:lastModifiedBy>Campus User</cp:lastModifiedBy>
  <cp:revision>142</cp:revision>
  <dcterms:created xsi:type="dcterms:W3CDTF">2009-01-24T17:36:04Z</dcterms:created>
  <dcterms:modified xsi:type="dcterms:W3CDTF">2010-05-11T00:43:21Z</dcterms:modified>
</cp:coreProperties>
</file>